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047" r:id="rId28"/>
    <p:sldId id="3156" r:id="rId29"/>
    <p:sldId id="3172" r:id="rId30"/>
    <p:sldId id="3032" r:id="rId31"/>
    <p:sldId id="3173" r:id="rId32"/>
    <p:sldId id="3049" r:id="rId33"/>
    <p:sldId id="3031" r:id="rId34"/>
    <p:sldId id="577" r:id="rId35"/>
    <p:sldId id="2986" r:id="rId36"/>
    <p:sldId id="3164" r:id="rId37"/>
    <p:sldId id="261" r:id="rId38"/>
    <p:sldId id="3054" r:id="rId39"/>
    <p:sldId id="3019" r:id="rId40"/>
    <p:sldId id="3155" r:id="rId41"/>
    <p:sldId id="3162" r:id="rId42"/>
    <p:sldId id="1069" r:id="rId43"/>
    <p:sldId id="3052" r:id="rId44"/>
    <p:sldId id="937" r:id="rId45"/>
    <p:sldId id="3159" r:id="rId46"/>
    <p:sldId id="3163" r:id="rId47"/>
    <p:sldId id="3167" r:id="rId48"/>
    <p:sldId id="3171" r:id="rId49"/>
    <p:sldId id="3174" r:id="rId50"/>
    <p:sldId id="300" r:id="rId51"/>
    <p:sldId id="299" r:id="rId52"/>
    <p:sldId id="477" r:id="rId53"/>
    <p:sldId id="3169" r:id="rId54"/>
    <p:sldId id="3043" r:id="rId55"/>
    <p:sldId id="3050" r:id="rId56"/>
    <p:sldId id="265" r:id="rId57"/>
    <p:sldId id="3044" r:id="rId58"/>
    <p:sldId id="3051" r:id="rId59"/>
    <p:sldId id="266" r:id="rId60"/>
    <p:sldId id="267"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6" autoAdjust="0"/>
    <p:restoredTop sz="92277" autoAdjust="0"/>
  </p:normalViewPr>
  <p:slideViewPr>
    <p:cSldViewPr snapToGrid="0" snapToObjects="1">
      <p:cViewPr varScale="1">
        <p:scale>
          <a:sx n="120" d="100"/>
          <a:sy n="120" d="100"/>
        </p:scale>
        <p:origin x="848" y="192"/>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45</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352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26</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3.png"/><Relationship Id="rId5" Type="http://schemas.openxmlformats.org/officeDocument/2006/relationships/hyperlink" Target="https://bartoszmilewski.com/2019/07/03/programming-with-universal-constructions/" TargetMode="External"/><Relationship Id="rId4" Type="http://schemas.openxmlformats.org/officeDocument/2006/relationships/hyperlink" Target="https://www.quora.com/What-is-the-meaning-of-the-diagram-for-the-product-in-category-theory-Why-do-the-arrows-point-in-the-ways-they-poi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9.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6.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5.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7.png"/><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25.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hyperlink" Target="https://www.wikiwand.com/en/Light_cone" TargetMode="External"/><Relationship Id="rId7"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8.jpeg"/><Relationship Id="rId9" Type="http://schemas.openxmlformats.org/officeDocument/2006/relationships/hyperlink" Target="https://lamport.azurewebsites.net/tla/tla.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2.png"/><Relationship Id="rId4" Type="http://schemas.openxmlformats.org/officeDocument/2006/relationships/hyperlink" Target="https://en.wikipedia.org/wiki/Patrick_Cousot" TargetMode="External"/><Relationship Id="rId9" Type="http://schemas.openxmlformats.org/officeDocument/2006/relationships/image" Target="../media/image95.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en.wikipedia.org/wiki/Representable_functor" TargetMode="External"/><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slide" Target="slide42.xml"/><Relationship Id="rId10" Type="http://schemas.openxmlformats.org/officeDocument/2006/relationships/image" Target="../media/image120.png"/><Relationship Id="rId4" Type="http://schemas.openxmlformats.org/officeDocument/2006/relationships/hyperlink" Target="https://bartoszmilewski.com/2015/01/20/functors/" TargetMode="External"/><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9.png"/><Relationship Id="rId3" Type="http://schemas.openxmlformats.org/officeDocument/2006/relationships/image" Target="../media/image51.png"/><Relationship Id="rId7" Type="http://schemas.openxmlformats.org/officeDocument/2006/relationships/image" Target="../media/image126.png"/><Relationship Id="rId12" Type="http://schemas.openxmlformats.org/officeDocument/2006/relationships/image" Target="../media/image128.png"/><Relationship Id="rId2" Type="http://schemas.openxmlformats.org/officeDocument/2006/relationships/image" Target="../media/image84.png"/><Relationship Id="rId1" Type="http://schemas.openxmlformats.org/officeDocument/2006/relationships/slideLayout" Target="../slideLayouts/slideLayout23.xml"/><Relationship Id="rId6" Type="http://schemas.openxmlformats.org/officeDocument/2006/relationships/image" Target="../media/image125.png"/><Relationship Id="rId11" Type="http://schemas.openxmlformats.org/officeDocument/2006/relationships/image" Target="../media/image127.png"/><Relationship Id="rId5" Type="http://schemas.openxmlformats.org/officeDocument/2006/relationships/image" Target="../media/image124.png"/><Relationship Id="rId10" Type="http://schemas.openxmlformats.org/officeDocument/2006/relationships/image" Target="../media/image1170.png"/><Relationship Id="rId4" Type="http://schemas.openxmlformats.org/officeDocument/2006/relationships/image" Target="../media/image123.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7.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6.jpeg"/><Relationship Id="rId17" Type="http://schemas.openxmlformats.org/officeDocument/2006/relationships/image" Target="../media/image139.png"/><Relationship Id="rId2" Type="http://schemas.openxmlformats.org/officeDocument/2006/relationships/notesSlide" Target="../notesSlides/notesSlide13.xml"/><Relationship Id="rId16" Type="http://schemas.openxmlformats.org/officeDocument/2006/relationships/image" Target="../media/image103.png"/><Relationship Id="rId1" Type="http://schemas.openxmlformats.org/officeDocument/2006/relationships/slideLayout" Target="../slideLayouts/slideLayout24.xml"/><Relationship Id="rId6" Type="http://schemas.openxmlformats.org/officeDocument/2006/relationships/image" Target="../media/image133.png"/><Relationship Id="rId11" Type="http://schemas.openxmlformats.org/officeDocument/2006/relationships/image" Target="../media/image121.png"/><Relationship Id="rId5" Type="http://schemas.openxmlformats.org/officeDocument/2006/relationships/image" Target="../media/image132.png"/><Relationship Id="rId15" Type="http://schemas.openxmlformats.org/officeDocument/2006/relationships/image" Target="../media/image138.png"/><Relationship Id="rId10" Type="http://schemas.openxmlformats.org/officeDocument/2006/relationships/image" Target="../media/image120.png"/><Relationship Id="rId4" Type="http://schemas.openxmlformats.org/officeDocument/2006/relationships/image" Target="../media/image131.png"/><Relationship Id="rId9" Type="http://schemas.openxmlformats.org/officeDocument/2006/relationships/image" Target="../media/image119.png"/><Relationship Id="rId14" Type="http://schemas.openxmlformats.org/officeDocument/2006/relationships/image" Target="../media/image122.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37.png"/><Relationship Id="rId4" Type="http://schemas.openxmlformats.org/officeDocument/2006/relationships/image" Target="../media/image142.png"/><Relationship Id="rId9" Type="http://schemas.openxmlformats.org/officeDocument/2006/relationships/image" Target="../media/image147.png"/></Relationships>
</file>

<file path=ppt/slides/_rels/slide36.xml.rels><?xml version="1.0" encoding="UTF-8" standalone="yes"?>
<Relationships xmlns="http://schemas.openxmlformats.org/package/2006/relationships"><Relationship Id="rId13" Type="http://schemas.openxmlformats.org/officeDocument/2006/relationships/image" Target="../media/image136.jpe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svg"/><Relationship Id="rId34" Type="http://schemas.openxmlformats.org/officeDocument/2006/relationships/image" Target="../media/image168.png"/><Relationship Id="rId7" Type="http://schemas.openxmlformats.org/officeDocument/2006/relationships/image" Target="../media/image150.png"/><Relationship Id="rId2" Type="http://schemas.openxmlformats.org/officeDocument/2006/relationships/notesSlide" Target="../notesSlides/notesSlide15.xml"/><Relationship Id="rId16" Type="http://schemas.openxmlformats.org/officeDocument/2006/relationships/image" Target="../media/image133.png"/><Relationship Id="rId20" Type="http://schemas.openxmlformats.org/officeDocument/2006/relationships/image" Target="../media/image154.png"/><Relationship Id="rId29" Type="http://schemas.openxmlformats.org/officeDocument/2006/relationships/image" Target="../media/image163.svg"/><Relationship Id="rId41"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149.png"/><Relationship Id="rId11" Type="http://schemas.openxmlformats.org/officeDocument/2006/relationships/image" Target="../media/image118.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svg"/><Relationship Id="rId40" Type="http://schemas.openxmlformats.org/officeDocument/2006/relationships/hyperlink" Target="https://www.paladion.net/devsecops" TargetMode="External"/><Relationship Id="rId5" Type="http://schemas.openxmlformats.org/officeDocument/2006/relationships/image" Target="../media/image148.png"/><Relationship Id="rId15" Type="http://schemas.openxmlformats.org/officeDocument/2006/relationships/image" Target="../media/image139.png"/><Relationship Id="rId23" Type="http://schemas.openxmlformats.org/officeDocument/2006/relationships/image" Target="../media/image157.svg"/><Relationship Id="rId28" Type="http://schemas.openxmlformats.org/officeDocument/2006/relationships/image" Target="../media/image162.png"/><Relationship Id="rId36" Type="http://schemas.openxmlformats.org/officeDocument/2006/relationships/image" Target="../media/image170.png"/><Relationship Id="rId10" Type="http://schemas.openxmlformats.org/officeDocument/2006/relationships/image" Target="../media/image117.png"/><Relationship Id="rId19" Type="http://schemas.openxmlformats.org/officeDocument/2006/relationships/image" Target="../media/image153.svg"/><Relationship Id="rId31" Type="http://schemas.openxmlformats.org/officeDocument/2006/relationships/image" Target="../media/image165.svg"/><Relationship Id="rId4" Type="http://schemas.openxmlformats.org/officeDocument/2006/relationships/image" Target="../media/image142.png"/><Relationship Id="rId9" Type="http://schemas.openxmlformats.org/officeDocument/2006/relationships/image" Target="../media/image116.png"/><Relationship Id="rId14" Type="http://schemas.openxmlformats.org/officeDocument/2006/relationships/image" Target="../media/image138.png"/><Relationship Id="rId22" Type="http://schemas.openxmlformats.org/officeDocument/2006/relationships/image" Target="../media/image156.png"/><Relationship Id="rId27" Type="http://schemas.openxmlformats.org/officeDocument/2006/relationships/image" Target="../media/image161.svg"/><Relationship Id="rId30" Type="http://schemas.openxmlformats.org/officeDocument/2006/relationships/image" Target="../media/image164.png"/><Relationship Id="rId35" Type="http://schemas.openxmlformats.org/officeDocument/2006/relationships/image" Target="../media/image169.svg"/><Relationship Id="rId8" Type="http://schemas.openxmlformats.org/officeDocument/2006/relationships/image" Target="../media/image147.png"/><Relationship Id="rId3" Type="http://schemas.openxmlformats.org/officeDocument/2006/relationships/image" Target="../media/image81.png"/><Relationship Id="rId12" Type="http://schemas.openxmlformats.org/officeDocument/2006/relationships/image" Target="../media/image134.png"/><Relationship Id="rId17" Type="http://schemas.openxmlformats.org/officeDocument/2006/relationships/image" Target="../media/image151.png"/><Relationship Id="rId25" Type="http://schemas.openxmlformats.org/officeDocument/2006/relationships/image" Target="../media/image159.svg"/><Relationship Id="rId33" Type="http://schemas.openxmlformats.org/officeDocument/2006/relationships/image" Target="../media/image167.svg"/><Relationship Id="rId38" Type="http://schemas.openxmlformats.org/officeDocument/2006/relationships/image" Target="../media/image172.png"/></Relationships>
</file>

<file path=ppt/slides/_rels/slide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4.xml"/><Relationship Id="rId4" Type="http://schemas.openxmlformats.org/officeDocument/2006/relationships/image" Target="../media/image176.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0.jpg"/><Relationship Id="rId2" Type="http://schemas.openxmlformats.org/officeDocument/2006/relationships/image" Target="../media/image177.png"/><Relationship Id="rId1" Type="http://schemas.openxmlformats.org/officeDocument/2006/relationships/slideLayout" Target="../slideLayouts/slideLayout23.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hyperlink" Target="https://www.youtube.com/watch?v=vHHBptK2RUo&amp;t=382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di.ens.fr/~cousot/publications.www/CousotCousot-POPL-77-ACM-p238--252-1977.pdf"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s://www.pkc.pub/index.php/Special:BookSources/0-201-65697-3"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3.xml"/><Relationship Id="rId6" Type="http://schemas.openxmlformats.org/officeDocument/2006/relationships/hyperlink" Target="http://homepage.divms.uiowa.edu/~slonnegr/plf/Book/" TargetMode="External"/><Relationship Id="rId5" Type="http://schemas.openxmlformats.org/officeDocument/2006/relationships/hyperlink" Target="https://www.pkc.pub/index.php/Special:BookSources/978-3-540-65471-1" TargetMode="External"/><Relationship Id="rId4" Type="http://schemas.openxmlformats.org/officeDocument/2006/relationships/hyperlink" Target="https://link.springer.com/book/10.1007/978-3-642-56209-9#authorsandaffiliationsbook" TargetMode="External"/><Relationship Id="rId9" Type="http://schemas.openxmlformats.org/officeDocument/2006/relationships/hyperlink" Target="https://www.jstor.org/stable/1990284?seq=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3.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Algebraically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6252" y="144717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223236" y="1199180"/>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23234" y="3997922"/>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1227109" y="5966639"/>
            <a:ext cx="3709670" cy="369332"/>
          </a:xfrm>
          <a:prstGeom prst="rect">
            <a:avLst/>
          </a:prstGeom>
          <a:noFill/>
        </p:spPr>
        <p:txBody>
          <a:bodyPr wrap="none" rtlCol="0">
            <a:spAutoFit/>
          </a:bodyPr>
          <a:lstStyle/>
          <a:p>
            <a:r>
              <a:rPr lang="en-TW" dirty="0"/>
              <a:t>Image courtesy: Prof. Edward Crawley</a:t>
            </a:r>
          </a:p>
        </p:txBody>
      </p:sp>
      <p:sp>
        <p:nvSpPr>
          <p:cNvPr id="2" name="TextBox 1">
            <a:extLst>
              <a:ext uri="{FF2B5EF4-FFF2-40B4-BE49-F238E27FC236}">
                <a16:creationId xmlns:a16="http://schemas.microsoft.com/office/drawing/2014/main" id="{6665989C-878F-F045-B11A-D4A8B4ECCF33}"/>
              </a:ext>
            </a:extLst>
          </p:cNvPr>
          <p:cNvSpPr txBox="1"/>
          <p:nvPr/>
        </p:nvSpPr>
        <p:spPr>
          <a:xfrm>
            <a:off x="6587615" y="1199180"/>
            <a:ext cx="4998741" cy="369332"/>
          </a:xfrm>
          <a:prstGeom prst="rect">
            <a:avLst/>
          </a:prstGeom>
          <a:noFill/>
        </p:spPr>
        <p:txBody>
          <a:bodyPr wrap="none" rtlCol="0">
            <a:spAutoFit/>
          </a:bodyPr>
          <a:lstStyle/>
          <a:p>
            <a:r>
              <a:rPr lang="en-US" dirty="0"/>
              <a:t>A Motion Language based on Differential Equations</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何谓系统</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35166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zh-CN" altLang="en-TW" sz="2400" dirty="0">
                <a:latin typeface="STXinwei" panose="02010800040101010101" pitchFamily="2" charset="-122"/>
                <a:ea typeface="STXinwei" panose="02010800040101010101" pitchFamily="2" charset="-122"/>
              </a:rPr>
              <a:t>数据</a:t>
            </a:r>
            <a:r>
              <a:rPr lang="zh-CN" altLang="en-US" sz="2400" dirty="0">
                <a:latin typeface="STXinwei" panose="02010800040101010101" pitchFamily="2" charset="-122"/>
                <a:ea typeface="STXinwei" panose="02010800040101010101" pitchFamily="2" charset="-122"/>
              </a:rPr>
              <a:t>内容</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118398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3"/>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4"/>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5"/>
            <a:extLst>
              <a:ext uri="{FF2B5EF4-FFF2-40B4-BE49-F238E27FC236}">
                <a16:creationId xmlns:a16="http://schemas.microsoft.com/office/drawing/2014/main" id="{A806ACC6-E56B-1D43-9411-080321A8827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4"/>
            <a:extLst>
              <a:ext uri="{FF2B5EF4-FFF2-40B4-BE49-F238E27FC236}">
                <a16:creationId xmlns:a16="http://schemas.microsoft.com/office/drawing/2014/main" id="{B888FF8B-6B15-454E-B4DA-96B866CBE1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
        <p:nvSpPr>
          <p:cNvPr id="13" name="Rectangle 12">
            <a:extLst>
              <a:ext uri="{FF2B5EF4-FFF2-40B4-BE49-F238E27FC236}">
                <a16:creationId xmlns:a16="http://schemas.microsoft.com/office/drawing/2014/main" id="{D5D0057F-E105-5F4F-88E9-493FF1F0312A}"/>
              </a:ext>
            </a:extLst>
          </p:cNvPr>
          <p:cNvSpPr/>
          <p:nvPr/>
        </p:nvSpPr>
        <p:spPr>
          <a:xfrm>
            <a:off x="9552773" y="2944214"/>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Addition</a:t>
            </a:r>
          </a:p>
        </p:txBody>
      </p:sp>
      <p:sp>
        <p:nvSpPr>
          <p:cNvPr id="14" name="Oval 13">
            <a:extLst>
              <a:ext uri="{FF2B5EF4-FFF2-40B4-BE49-F238E27FC236}">
                <a16:creationId xmlns:a16="http://schemas.microsoft.com/office/drawing/2014/main" id="{D0794692-67F0-1747-A772-1FFEDD04A357}"/>
              </a:ext>
            </a:extLst>
          </p:cNvPr>
          <p:cNvSpPr/>
          <p:nvPr/>
        </p:nvSpPr>
        <p:spPr>
          <a:xfrm>
            <a:off x="9185168" y="1473386"/>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15" name="Oval 14">
            <a:extLst>
              <a:ext uri="{FF2B5EF4-FFF2-40B4-BE49-F238E27FC236}">
                <a16:creationId xmlns:a16="http://schemas.microsoft.com/office/drawing/2014/main" id="{D902C015-7220-5C42-A49A-DEA0C082134E}"/>
              </a:ext>
            </a:extLst>
          </p:cNvPr>
          <p:cNvSpPr/>
          <p:nvPr/>
        </p:nvSpPr>
        <p:spPr>
          <a:xfrm>
            <a:off x="10760016" y="1462421"/>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16" name="Oval 15">
            <a:extLst>
              <a:ext uri="{FF2B5EF4-FFF2-40B4-BE49-F238E27FC236}">
                <a16:creationId xmlns:a16="http://schemas.microsoft.com/office/drawing/2014/main" id="{3AF930D4-44DD-C84A-B0B7-079B9D066C5A}"/>
              </a:ext>
            </a:extLst>
          </p:cNvPr>
          <p:cNvSpPr/>
          <p:nvPr/>
        </p:nvSpPr>
        <p:spPr>
          <a:xfrm>
            <a:off x="9973509" y="1462422"/>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10" name="Straight Arrow Connector 9">
            <a:extLst>
              <a:ext uri="{FF2B5EF4-FFF2-40B4-BE49-F238E27FC236}">
                <a16:creationId xmlns:a16="http://schemas.microsoft.com/office/drawing/2014/main" id="{F1FF6465-C88C-984D-BD95-72813359C476}"/>
              </a:ext>
            </a:extLst>
          </p:cNvPr>
          <p:cNvCxnSpPr>
            <a:cxnSpLocks/>
            <a:stCxn id="14" idx="4"/>
          </p:cNvCxnSpPr>
          <p:nvPr/>
        </p:nvCxnSpPr>
        <p:spPr>
          <a:xfrm>
            <a:off x="9535409" y="2117427"/>
            <a:ext cx="358319"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2AAB9F-AC64-024B-BC69-94B47E6F4FBE}"/>
              </a:ext>
            </a:extLst>
          </p:cNvPr>
          <p:cNvCxnSpPr>
            <a:cxnSpLocks/>
            <a:stCxn id="16" idx="4"/>
            <a:endCxn id="13" idx="0"/>
          </p:cNvCxnSpPr>
          <p:nvPr/>
        </p:nvCxnSpPr>
        <p:spPr>
          <a:xfrm>
            <a:off x="10323750" y="2106463"/>
            <a:ext cx="0"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0BE6E3-9353-1643-8D57-949D0483D8C9}"/>
              </a:ext>
            </a:extLst>
          </p:cNvPr>
          <p:cNvCxnSpPr>
            <a:cxnSpLocks/>
            <a:stCxn id="15" idx="4"/>
          </p:cNvCxnSpPr>
          <p:nvPr/>
        </p:nvCxnSpPr>
        <p:spPr>
          <a:xfrm flipH="1">
            <a:off x="10725587" y="2106462"/>
            <a:ext cx="384670" cy="864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D7CA63-E841-894E-9BDA-C4FA9D86127E}"/>
              </a:ext>
            </a:extLst>
          </p:cNvPr>
          <p:cNvSpPr/>
          <p:nvPr/>
        </p:nvSpPr>
        <p:spPr>
          <a:xfrm>
            <a:off x="917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26" name="Oval 25">
            <a:extLst>
              <a:ext uri="{FF2B5EF4-FFF2-40B4-BE49-F238E27FC236}">
                <a16:creationId xmlns:a16="http://schemas.microsoft.com/office/drawing/2014/main" id="{557574B8-DB40-DF4C-AFFA-2218AD97429B}"/>
              </a:ext>
            </a:extLst>
          </p:cNvPr>
          <p:cNvSpPr/>
          <p:nvPr/>
        </p:nvSpPr>
        <p:spPr>
          <a:xfrm>
            <a:off x="985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27" name="Oval 26">
            <a:extLst>
              <a:ext uri="{FF2B5EF4-FFF2-40B4-BE49-F238E27FC236}">
                <a16:creationId xmlns:a16="http://schemas.microsoft.com/office/drawing/2014/main" id="{6E65DAEA-DB24-3247-B69D-89EA91F19845}"/>
              </a:ext>
            </a:extLst>
          </p:cNvPr>
          <p:cNvSpPr/>
          <p:nvPr/>
        </p:nvSpPr>
        <p:spPr>
          <a:xfrm>
            <a:off x="11001854" y="2223652"/>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28" name="Rectangle 27">
            <a:extLst>
              <a:ext uri="{FF2B5EF4-FFF2-40B4-BE49-F238E27FC236}">
                <a16:creationId xmlns:a16="http://schemas.microsoft.com/office/drawing/2014/main" id="{3B74F178-FD23-754D-A62E-5AE19BBF0760}"/>
              </a:ext>
            </a:extLst>
          </p:cNvPr>
          <p:cNvSpPr/>
          <p:nvPr/>
        </p:nvSpPr>
        <p:spPr>
          <a:xfrm>
            <a:off x="6784317" y="1529421"/>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Multiplication</a:t>
            </a:r>
          </a:p>
        </p:txBody>
      </p:sp>
      <p:sp>
        <p:nvSpPr>
          <p:cNvPr id="29" name="Oval 28">
            <a:extLst>
              <a:ext uri="{FF2B5EF4-FFF2-40B4-BE49-F238E27FC236}">
                <a16:creationId xmlns:a16="http://schemas.microsoft.com/office/drawing/2014/main" id="{85928D1C-F7DE-6F4F-9641-65680A487F7D}"/>
              </a:ext>
            </a:extLst>
          </p:cNvPr>
          <p:cNvSpPr/>
          <p:nvPr/>
        </p:nvSpPr>
        <p:spPr>
          <a:xfrm>
            <a:off x="6428319" y="2944214"/>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30" name="Oval 29">
            <a:extLst>
              <a:ext uri="{FF2B5EF4-FFF2-40B4-BE49-F238E27FC236}">
                <a16:creationId xmlns:a16="http://schemas.microsoft.com/office/drawing/2014/main" id="{1864EE97-95C8-0B43-A18B-1650724B6B5F}"/>
              </a:ext>
            </a:extLst>
          </p:cNvPr>
          <p:cNvSpPr/>
          <p:nvPr/>
        </p:nvSpPr>
        <p:spPr>
          <a:xfrm>
            <a:off x="8003167" y="2933249"/>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31" name="Oval 30">
            <a:extLst>
              <a:ext uri="{FF2B5EF4-FFF2-40B4-BE49-F238E27FC236}">
                <a16:creationId xmlns:a16="http://schemas.microsoft.com/office/drawing/2014/main" id="{ACB4FDCC-B642-594D-89F5-1FBE6B60939C}"/>
              </a:ext>
            </a:extLst>
          </p:cNvPr>
          <p:cNvSpPr/>
          <p:nvPr/>
        </p:nvSpPr>
        <p:spPr>
          <a:xfrm>
            <a:off x="7216660" y="2933250"/>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32" name="Straight Arrow Connector 31">
            <a:extLst>
              <a:ext uri="{FF2B5EF4-FFF2-40B4-BE49-F238E27FC236}">
                <a16:creationId xmlns:a16="http://schemas.microsoft.com/office/drawing/2014/main" id="{516652B4-D181-244F-9F51-A32607AD1217}"/>
              </a:ext>
            </a:extLst>
          </p:cNvPr>
          <p:cNvCxnSpPr>
            <a:cxnSpLocks/>
            <a:endCxn id="29" idx="0"/>
          </p:cNvCxnSpPr>
          <p:nvPr/>
        </p:nvCxnSpPr>
        <p:spPr>
          <a:xfrm flipH="1">
            <a:off x="6778560" y="2173462"/>
            <a:ext cx="367272" cy="7707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8FCE87-1B4F-F645-B3C4-4B1E57EAC010}"/>
              </a:ext>
            </a:extLst>
          </p:cNvPr>
          <p:cNvCxnSpPr>
            <a:cxnSpLocks/>
            <a:stCxn id="28" idx="2"/>
          </p:cNvCxnSpPr>
          <p:nvPr/>
        </p:nvCxnSpPr>
        <p:spPr>
          <a:xfrm>
            <a:off x="7555294" y="2173462"/>
            <a:ext cx="11607" cy="797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56D20D-C04D-FE45-B7C6-106F4CCF2BF7}"/>
              </a:ext>
            </a:extLst>
          </p:cNvPr>
          <p:cNvCxnSpPr>
            <a:cxnSpLocks/>
            <a:endCxn id="30" idx="0"/>
          </p:cNvCxnSpPr>
          <p:nvPr/>
        </p:nvCxnSpPr>
        <p:spPr>
          <a:xfrm>
            <a:off x="8003166" y="2197895"/>
            <a:ext cx="350242" cy="7353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3C8536-4890-DB45-BADF-63A599D283F4}"/>
              </a:ext>
            </a:extLst>
          </p:cNvPr>
          <p:cNvSpPr/>
          <p:nvPr/>
        </p:nvSpPr>
        <p:spPr>
          <a:xfrm>
            <a:off x="6412375" y="2409198"/>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36" name="Oval 35">
            <a:extLst>
              <a:ext uri="{FF2B5EF4-FFF2-40B4-BE49-F238E27FC236}">
                <a16:creationId xmlns:a16="http://schemas.microsoft.com/office/drawing/2014/main" id="{7EBE1C0C-24B2-BB4A-B4B9-33A4CAF997EC}"/>
              </a:ext>
            </a:extLst>
          </p:cNvPr>
          <p:cNvSpPr/>
          <p:nvPr/>
        </p:nvSpPr>
        <p:spPr>
          <a:xfrm>
            <a:off x="7092779" y="2416729"/>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37" name="Oval 36">
            <a:extLst>
              <a:ext uri="{FF2B5EF4-FFF2-40B4-BE49-F238E27FC236}">
                <a16:creationId xmlns:a16="http://schemas.microsoft.com/office/drawing/2014/main" id="{4E3D7984-39E3-1C4B-8122-77F2ABFD48CF}"/>
              </a:ext>
            </a:extLst>
          </p:cNvPr>
          <p:cNvSpPr/>
          <p:nvPr/>
        </p:nvSpPr>
        <p:spPr>
          <a:xfrm>
            <a:off x="8210110" y="2419434"/>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53" name="Oval 52">
            <a:extLst>
              <a:ext uri="{FF2B5EF4-FFF2-40B4-BE49-F238E27FC236}">
                <a16:creationId xmlns:a16="http://schemas.microsoft.com/office/drawing/2014/main" id="{49269617-6CAA-6449-B489-B0A62C5D1FA3}"/>
              </a:ext>
            </a:extLst>
          </p:cNvPr>
          <p:cNvSpPr/>
          <p:nvPr/>
        </p:nvSpPr>
        <p:spPr>
          <a:xfrm>
            <a:off x="5125454" y="1610637"/>
            <a:ext cx="1650786"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a:t>
            </a:r>
            <a:r>
              <a:rPr lang="en-TW" sz="1100" dirty="0">
                <a:solidFill>
                  <a:schemeClr val="tx1"/>
                </a:solidFill>
              </a:rPr>
              <a:t>riggering token</a:t>
            </a:r>
          </a:p>
        </p:txBody>
      </p:sp>
    </p:spTree>
    <p:extLst>
      <p:ext uri="{BB962C8B-B14F-4D97-AF65-F5344CB8AC3E}">
        <p14:creationId xmlns:p14="http://schemas.microsoft.com/office/powerpoint/2010/main" val="30176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18</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是“系统代数元语言” 的动词片语</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20</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(XML/JSON/YAML)</a:t>
            </a:r>
            <a:endParaRPr lang="zh-CN" altLang="en-US" sz="2400" b="1" dirty="0">
              <a:latin typeface="STXinwei" panose="02010800040101010101" pitchFamily="2" charset="-122"/>
              <a:ea typeface="STXinwei" panose="02010800040101010101" pitchFamily="2" charset="-122"/>
            </a:endParaRP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24</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26</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500069253"/>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28</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798148" y="2774296"/>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577535" y="1311483"/>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490524" y="2766161"/>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759118" y="4277757"/>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559580" y="3441572"/>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559580" y="2036742"/>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761925" y="3438494"/>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0929063" y="2036742"/>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532503" y="697633"/>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532503" y="5114668"/>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666948" y="5991358"/>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9184269" y="454484"/>
            <a:ext cx="2612510" cy="369332"/>
          </a:xfrm>
          <a:prstGeom prst="rect">
            <a:avLst/>
          </a:prstGeom>
          <a:noFill/>
        </p:spPr>
        <p:txBody>
          <a:bodyPr wrap="none" rtlCol="0">
            <a:spAutoFit/>
          </a:bodyPr>
          <a:lstStyle/>
          <a:p>
            <a:r>
              <a:rPr lang="en-US" dirty="0"/>
              <a:t>l</a:t>
            </a:r>
            <a:r>
              <a:rPr lang="en-TW" dirty="0"/>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9031115" y="5497645"/>
            <a:ext cx="2674963" cy="369332"/>
          </a:xfrm>
          <a:prstGeom prst="rect">
            <a:avLst/>
          </a:prstGeom>
          <a:noFill/>
        </p:spPr>
        <p:txBody>
          <a:bodyPr wrap="none" rtlCol="0">
            <a:spAutoFit/>
          </a:bodyPr>
          <a:lstStyle/>
          <a:p>
            <a:r>
              <a:rPr lang="en-US" dirty="0"/>
              <a:t>greatest</a:t>
            </a:r>
            <a:r>
              <a:rPr lang="en-TW" dirty="0"/>
              <a:t> lower bound (glb)</a:t>
            </a:r>
          </a:p>
        </p:txBody>
      </p:sp>
    </p:spTree>
    <p:extLst>
      <p:ext uri="{BB962C8B-B14F-4D97-AF65-F5344CB8AC3E}">
        <p14:creationId xmlns:p14="http://schemas.microsoft.com/office/powerpoint/2010/main" val="258104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从项目审计到物联网系统运营监控的有序数据空间</a:t>
            </a:r>
            <a:endParaRPr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680231"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680231"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680231" y="2655069"/>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213470"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213470" y="2450218"/>
            <a:ext cx="0" cy="204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80231" y="5772102"/>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68046" y="3664897"/>
            <a:ext cx="2311559" cy="2107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213470" y="2942921"/>
            <a:ext cx="1569129" cy="5780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7"/>
            <a:endCxn id="10" idx="2"/>
          </p:cNvCxnSpPr>
          <p:nvPr/>
        </p:nvCxnSpPr>
        <p:spPr>
          <a:xfrm flipV="1">
            <a:off x="1725115" y="3664897"/>
            <a:ext cx="7043999" cy="219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5"/>
            <a:endCxn id="10" idx="0"/>
          </p:cNvCxnSpPr>
          <p:nvPr/>
        </p:nvCxnSpPr>
        <p:spPr>
          <a:xfrm>
            <a:off x="1590526" y="2900766"/>
            <a:ext cx="7178588" cy="4762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04653" cy="40011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a:p>
            <a:r>
              <a:rPr lang="en-TW" sz="600" dirty="0">
                <a:latin typeface="STXinwei" panose="02010800040101010101" pitchFamily="2" charset="-122"/>
                <a:ea typeface="STXinwei" panose="02010800040101010101" pitchFamily="2" charset="-122"/>
              </a:rPr>
              <a:t>convergence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38472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a:p>
            <a:r>
              <a:rPr lang="en-TW" sz="7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67616" y="5406526"/>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9968519" y="50948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cxnSp>
        <p:nvCxnSpPr>
          <p:cNvPr id="5" name="Elbow Connector 4">
            <a:extLst>
              <a:ext uri="{FF2B5EF4-FFF2-40B4-BE49-F238E27FC236}">
                <a16:creationId xmlns:a16="http://schemas.microsoft.com/office/drawing/2014/main" id="{23A0516A-BFA5-174B-891F-F95CC30CA176}"/>
              </a:ext>
            </a:extLst>
          </p:cNvPr>
          <p:cNvCxnSpPr>
            <a:stCxn id="17" idx="1"/>
            <a:endCxn id="28" idx="2"/>
          </p:cNvCxnSpPr>
          <p:nvPr/>
        </p:nvCxnSpPr>
        <p:spPr>
          <a:xfrm rot="10800000" flipV="1">
            <a:off x="380231" y="2306291"/>
            <a:ext cx="300000" cy="3759963"/>
          </a:xfrm>
          <a:prstGeom prst="bentConnector3">
            <a:avLst>
              <a:gd name="adj1" fmla="val 1762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1D2143B-DDA0-354A-9335-C66E56D569E2}"/>
              </a:ext>
            </a:extLst>
          </p:cNvPr>
          <p:cNvSpPr/>
          <p:nvPr/>
        </p:nvSpPr>
        <p:spPr>
          <a:xfrm>
            <a:off x="3022337" y="5493673"/>
            <a:ext cx="6999805" cy="11899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Safety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flipV="1">
            <a:off x="1955861" y="6066255"/>
            <a:ext cx="1066476" cy="223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EA9DA7F-AB02-FC48-98B9-7A814CD2DDD8}"/>
              </a:ext>
            </a:extLst>
          </p:cNvPr>
          <p:cNvSpPr/>
          <p:nvPr/>
        </p:nvSpPr>
        <p:spPr>
          <a:xfrm>
            <a:off x="3057743" y="2450218"/>
            <a:ext cx="6763269" cy="52460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达标活性陈述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Liveness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0" name="Straight Arrow Connector 39">
            <a:extLst>
              <a:ext uri="{FF2B5EF4-FFF2-40B4-BE49-F238E27FC236}">
                <a16:creationId xmlns:a16="http://schemas.microsoft.com/office/drawing/2014/main" id="{EECD8367-15FE-E043-8440-2B7AB1F57EBA}"/>
              </a:ext>
            </a:extLst>
          </p:cNvPr>
          <p:cNvCxnSpPr>
            <a:cxnSpLocks/>
            <a:stCxn id="39" idx="1"/>
            <a:endCxn id="19" idx="6"/>
          </p:cNvCxnSpPr>
          <p:nvPr/>
        </p:nvCxnSpPr>
        <p:spPr>
          <a:xfrm flipH="1">
            <a:off x="1746708" y="2712519"/>
            <a:ext cx="1311035" cy="864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63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187" y="4419516"/>
            <a:ext cx="1320980" cy="132098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4EC065-1221-0448-BDF1-FE3DD81D10F2}"/>
              </a:ext>
            </a:extLst>
          </p:cNvPr>
          <p:cNvSpPr/>
          <p:nvPr/>
        </p:nvSpPr>
        <p:spPr>
          <a:xfrm>
            <a:off x="98845" y="2106930"/>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3200" dirty="0">
                <a:solidFill>
                  <a:schemeClr val="tx1"/>
                </a:solidFill>
                <a:latin typeface="STXinwei" panose="02010800040101010101" pitchFamily="2" charset="-122"/>
                <a:ea typeface="STXinwei" panose="02010800040101010101" pitchFamily="2" charset="-122"/>
              </a:rPr>
              <a:t>语言规范</a:t>
            </a:r>
          </a:p>
          <a:p>
            <a:pPr algn="ctr"/>
            <a:r>
              <a:rPr lang="en-TW" altLang="zh-CN" sz="3200" dirty="0">
                <a:solidFill>
                  <a:schemeClr val="tx1"/>
                </a:solidFill>
                <a:latin typeface="STXinwei" panose="02010800040101010101" pitchFamily="2" charset="-122"/>
                <a:ea typeface="STXinwei" panose="02010800040101010101" pitchFamily="2" charset="-122"/>
              </a:rPr>
              <a:t>Abstract</a:t>
            </a:r>
            <a:r>
              <a:rPr lang="zh-CN" altLang="en-US" sz="3200" dirty="0">
                <a:solidFill>
                  <a:schemeClr val="tx1"/>
                </a:solidFill>
                <a:latin typeface="STXinwei" panose="02010800040101010101" pitchFamily="2" charset="-122"/>
                <a:ea typeface="STXinwei" panose="02010800040101010101" pitchFamily="2" charset="-122"/>
              </a:rPr>
              <a:t> </a:t>
            </a:r>
            <a:r>
              <a:rPr lang="en-US" altLang="zh-CN" sz="3200" dirty="0">
                <a:solidFill>
                  <a:schemeClr val="tx1"/>
                </a:solidFill>
                <a:latin typeface="STXinwei" panose="02010800040101010101" pitchFamily="2" charset="-122"/>
                <a:ea typeface="STXinwei" panose="02010800040101010101" pitchFamily="2" charset="-122"/>
              </a:rPr>
              <a:t>Specification</a:t>
            </a:r>
            <a:endParaRPr lang="en-TW" sz="3200" dirty="0">
              <a:solidFill>
                <a:schemeClr val="tx1"/>
              </a:solidFill>
              <a:latin typeface="STXinwei" panose="02010800040101010101" pitchFamily="2" charset="-122"/>
              <a:ea typeface="STXinwei" panose="02010800040101010101" pitchFamily="2" charset="-122"/>
            </a:endParaRPr>
          </a:p>
        </p:txBody>
      </p:sp>
      <p:sp>
        <p:nvSpPr>
          <p:cNvPr id="21" name="Rectangle 20">
            <a:extLst>
              <a:ext uri="{FF2B5EF4-FFF2-40B4-BE49-F238E27FC236}">
                <a16:creationId xmlns:a16="http://schemas.microsoft.com/office/drawing/2014/main" id="{E0D9C33D-EDCB-A544-9D14-CC7B7496C530}"/>
              </a:ext>
            </a:extLst>
          </p:cNvPr>
          <p:cNvSpPr/>
          <p:nvPr/>
        </p:nvSpPr>
        <p:spPr>
          <a:xfrm>
            <a:off x="98845" y="4392779"/>
            <a:ext cx="1191766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a:stCxn id="17" idx="4"/>
            <a:endCxn id="21" idx="0"/>
          </p:cNvCxnSpPr>
          <p:nvPr/>
        </p:nvCxnSpPr>
        <p:spPr>
          <a:xfrm>
            <a:off x="6057677" y="4012223"/>
            <a:ext cx="0" cy="3805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78352" y="1202151"/>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750318" y="127902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
        <p:nvSpPr>
          <p:cNvPr id="6" name="Google Shape;654;p69">
            <a:extLst>
              <a:ext uri="{FF2B5EF4-FFF2-40B4-BE49-F238E27FC236}">
                <a16:creationId xmlns:a16="http://schemas.microsoft.com/office/drawing/2014/main" id="{2D079120-A851-934F-A72C-0AF9ADDC5881}"/>
              </a:ext>
            </a:extLst>
          </p:cNvPr>
          <p:cNvSpPr txBox="1"/>
          <p:nvPr/>
        </p:nvSpPr>
        <p:spPr>
          <a:xfrm>
            <a:off x="9527504" y="2965894"/>
            <a:ext cx="1664668"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用户命名空间</a:t>
            </a:r>
            <a:endParaRPr b="1" dirty="0">
              <a:latin typeface="STXinwei" panose="02010800040101010101" pitchFamily="2" charset="-122"/>
              <a:ea typeface="STXinwei" panose="02010800040101010101" pitchFamily="2" charset="-122"/>
              <a:cs typeface="Lato"/>
              <a:sym typeface="Lato"/>
            </a:endParaRPr>
          </a:p>
        </p:txBody>
      </p:sp>
      <p:sp>
        <p:nvSpPr>
          <p:cNvPr id="7" name="Google Shape;654;p69">
            <a:extLst>
              <a:ext uri="{FF2B5EF4-FFF2-40B4-BE49-F238E27FC236}">
                <a16:creationId xmlns:a16="http://schemas.microsoft.com/office/drawing/2014/main" id="{1987ADC2-32C3-8F45-AB7A-3E0A940E97B5}"/>
              </a:ext>
            </a:extLst>
          </p:cNvPr>
          <p:cNvSpPr txBox="1"/>
          <p:nvPr/>
        </p:nvSpPr>
        <p:spPr>
          <a:xfrm>
            <a:off x="4671024" y="24794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算法库命名空间</a:t>
            </a:r>
            <a:endParaRPr b="1" dirty="0">
              <a:latin typeface="STXinwei" panose="02010800040101010101" pitchFamily="2" charset="-122"/>
              <a:ea typeface="STXinwei" panose="02010800040101010101" pitchFamily="2" charset="-122"/>
              <a:cs typeface="Lato"/>
              <a:sym typeface="Lato"/>
            </a:endParaRPr>
          </a:p>
        </p:txBody>
      </p:sp>
      <p:sp>
        <p:nvSpPr>
          <p:cNvPr id="9" name="Google Shape;654;p69">
            <a:extLst>
              <a:ext uri="{FF2B5EF4-FFF2-40B4-BE49-F238E27FC236}">
                <a16:creationId xmlns:a16="http://schemas.microsoft.com/office/drawing/2014/main" id="{A40968A1-42CB-9442-AB04-EBAFB61DDE95}"/>
              </a:ext>
            </a:extLst>
          </p:cNvPr>
          <p:cNvSpPr txBox="1"/>
          <p:nvPr/>
        </p:nvSpPr>
        <p:spPr>
          <a:xfrm>
            <a:off x="-86092" y="39526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服务数据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
        <p:nvSpPr>
          <p:cNvPr id="10" name="Google Shape;654;p69">
            <a:extLst>
              <a:ext uri="{FF2B5EF4-FFF2-40B4-BE49-F238E27FC236}">
                <a16:creationId xmlns:a16="http://schemas.microsoft.com/office/drawing/2014/main" id="{4CEC0EB4-495C-5A4C-82E5-93A901515690}"/>
              </a:ext>
            </a:extLst>
          </p:cNvPr>
          <p:cNvSpPr txBox="1"/>
          <p:nvPr/>
        </p:nvSpPr>
        <p:spPr>
          <a:xfrm>
            <a:off x="8549908" y="1392880"/>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行为数据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244202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extLst>
              <p:ext uri="{D42A27DB-BD31-4B8C-83A1-F6EECF244321}">
                <p14:modId xmlns:p14="http://schemas.microsoft.com/office/powerpoint/2010/main" val="2585295510"/>
              </p:ext>
            </p:extLst>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a:t>
                      </a:r>
                      <a:r>
                        <a:rPr lang="en-TW" sz="1100" dirty="0"/>
                        <a:t>通证</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lang="en-TW" sz="1100" dirty="0"/>
                        <a:t>通证</a:t>
                      </a:r>
                      <a:r>
                        <a:rPr sz="1100" dirty="0" err="1"/>
                        <a:t>追踪过程</a:t>
                      </a:r>
                      <a:endParaRPr sz="1100" dirty="0"/>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的系统模型可根据系统代数的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来表述、生成与筛选，从而建立一个基于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74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4"/>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5"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6"/>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7"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8"/>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9"/>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660107" y="2864501"/>
            <a:ext cx="6633828" cy="1200329"/>
          </a:xfrm>
          <a:prstGeom prst="rect">
            <a:avLst/>
          </a:prstGeom>
          <a:noFill/>
        </p:spPr>
        <p:txBody>
          <a:bodyPr wrap="squar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M. </a:t>
            </a:r>
            <a:r>
              <a:rPr kumimoji="1" lang="en-US" altLang="zh-CN" dirty="0" err="1">
                <a:solidFill>
                  <a:srgbClr val="000000"/>
                </a:solidFill>
                <a:latin typeface="Microsoft YaHei" panose="020B0503020204020204" pitchFamily="34" charset="-122"/>
                <a:ea typeface="Microsoft YaHei" panose="020B0503020204020204" pitchFamily="34" charset="-122"/>
              </a:rPr>
              <a:t>Haviz</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US">
                <a:solidFill>
                  <a:srgbClr val="000000"/>
                </a:solidFill>
                <a:latin typeface="Microsoft YaHei" panose="020B0503020204020204" pitchFamily="34" charset="-122"/>
                <a:ea typeface="Microsoft YaHei" panose="020B0503020204020204" pitchFamily="34" charset="-122"/>
              </a:rPr>
              <a:t>余正军、</a:t>
            </a:r>
            <a:r>
              <a:rPr kumimoji="1" lang="en-US" altLang="zh-CN">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en-US" altLang="zh-CN" dirty="0">
                <a:solidFill>
                  <a:srgbClr val="000000"/>
                </a:solidFill>
                <a:latin typeface="Microsoft YaHei" panose="020B0503020204020204" pitchFamily="34" charset="-122"/>
                <a:ea typeface="Microsoft YaHei" panose="020B0503020204020204" pitchFamily="34" charset="-122"/>
              </a:rPr>
              <a:t>Michael Xia</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TW" dirty="0">
                <a:solidFill>
                  <a:srgbClr val="000000"/>
                </a:solidFill>
                <a:latin typeface="Microsoft YaHei" panose="020B0503020204020204" pitchFamily="34" charset="-122"/>
                <a:ea typeface="Microsoft YaHei" panose="020B0503020204020204" pitchFamily="34" charset="-122"/>
              </a:rPr>
              <a:t>周硕</a:t>
            </a:r>
            <a:r>
              <a:rPr kumimoji="1" lang="zh-CN" altLang="en-US" dirty="0">
                <a:solidFill>
                  <a:srgbClr val="000000"/>
                </a:solidFill>
                <a:latin typeface="Microsoft YaHei" panose="020B0503020204020204" pitchFamily="34" charset="-122"/>
                <a:ea typeface="Microsoft YaHei" panose="020B0503020204020204" pitchFamily="34" charset="-122"/>
              </a:rPr>
              <a:t>彦、王丰</a:t>
            </a:r>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r>
              <a:rPr kumimoji="1" lang="zh-CN" altLang="en-US" dirty="0">
                <a:solidFill>
                  <a:srgbClr val="000000"/>
                </a:solidFill>
                <a:latin typeface="Microsoft YaHei" panose="020B0503020204020204" pitchFamily="34" charset="-122"/>
                <a:ea typeface="Microsoft YaHei" panose="020B0503020204020204" pitchFamily="34" charset="-122"/>
              </a:rPr>
              <a:t>等对此文稿所提供的编辑意见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233782"/>
            <a:ext cx="6643665" cy="2349658"/>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34109</TotalTime>
  <Words>4674</Words>
  <Application>Microsoft Macintosh PowerPoint</Application>
  <PresentationFormat>Custom</PresentationFormat>
  <Paragraphs>748</Paragraphs>
  <Slides>45</Slides>
  <Notes>17</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何谓代数？何谓系统？</vt:lpstr>
      <vt:lpstr>系统代数方法论：运用代数法则，在语义空间保证数据内容的封闭性</vt:lpstr>
      <vt:lpstr>PowerPoint Presentation</vt:lpstr>
      <vt:lpstr>函数与多项式的代数化运算均可根据箭头的追踪完成</vt:lpstr>
      <vt:lpstr>PowerPoint Presentation</vt:lpstr>
      <vt:lpstr>“Named” Property Domain Specification： 键值域的代数化运算规则</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从项目审计到物联网系统运营监控的有序数据空间</vt:lpstr>
      <vt:lpstr>从项目管理到物联网系统运营监控的有序数据空间</vt:lpstr>
      <vt:lpstr>PowerPoint Presentation</vt:lpstr>
      <vt:lpstr>系统代数(AoS)</vt:lpstr>
      <vt:lpstr>PowerPoint Presentation</vt:lpstr>
      <vt:lpstr>系统设计的复杂性挑战 (超越以下三者之间的纠缠怪圈)</vt:lpstr>
      <vt:lpstr>系统代数AoS的应用案例：</vt:lpstr>
      <vt:lpstr>系统代数（AoS）的研究成果： （代数化表述并论证局部系统与系统整体的决策关系）</vt:lpstr>
      <vt:lpstr>下一步： 根据AoS的思路、开发可规模化部署的可编程知识容器(P3KC)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3397</cp:revision>
  <dcterms:created xsi:type="dcterms:W3CDTF">2019-11-04T08:46:32Z</dcterms:created>
  <dcterms:modified xsi:type="dcterms:W3CDTF">2021-10-31T15:40:26Z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